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embeddedFontLst>
    <p:embeddedFont>
      <p:font typeface="Avenir" panose="02000503020000020003" pitchFamily="2" charset="0"/>
      <p:regular r:id="rId59"/>
      <p:italic r:id="rId60"/>
    </p:embeddedFont>
    <p:embeddedFont>
      <p:font typeface="Helvetica Neue Light" panose="02000403000000020004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33" d="100"/>
          <a:sy n="133" d="100"/>
        </p:scale>
        <p:origin x="376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857bc35e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857bc35e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857bc35e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857bc35e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857bc35e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857bc35e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857bc35e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857bc35e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a08cdc028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a08cdc028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857bc35e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857bc35e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a08cdc028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a08cdc028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a08cdc028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a08cdc028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a08cdc028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a08cdc028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a08cdc028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a08cdc028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857bc35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857bc35e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857bc35e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857bc35e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a08cdc02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a08cdc02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57bc35e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57bc35e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857bc35e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857bc35e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a08cdc028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a08cdc028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a08cdc02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a08cdc02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a08cdc028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a08cdc028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08cdc028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08cdc028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a08cdc02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a08cdc028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a08cdc028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9a08cdc028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857bc35e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857bc35e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857bc35e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857bc35e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a08cdc028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9a08cdc028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a08cdc028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a08cdc028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a08cdc028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a08cdc028_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a08cdc028_1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a08cdc028_1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857bc35e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857bc35e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a08cdc028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a08cdc028_1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a08cdc028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a08cdc028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a08cdc028_1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9a08cdc028_1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857bc35e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857bc35e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8fc80f9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8fc80f9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a08cdc028_1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9a08cdc028_1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a08cdc028_1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a08cdc028_1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a08cdc028_1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a08cdc028_1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9a08cdc028_1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9a08cdc028_1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9a08cdc028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9a08cdc028_1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857bc35e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9857bc35e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9857bc35e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9857bc35e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9a08cdc028_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9a08cdc028_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9a08cdc028_1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9a08cdc028_1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a08cdc028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a08cdc028_1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8fc80f9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8fc80f9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a08cdc028_1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a08cdc028_1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9a08cdc028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9a08cdc028_1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a08cdc028_1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a08cdc028_1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a08cdc028_1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9a08cdc028_1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a08cdc028_1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9a08cdc028_1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9a08cdc028_1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9a08cdc028_1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9a08cdc028_1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9a08cdc028_1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a08cdc02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a08cdc028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08cdc02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a08cdc02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341a06a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1341a06a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857bc35e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857bc35e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85206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8520600" cy="3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hyperlink" Target="https://simpeg.xyz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heagy@eoas.ubc.ca" TargetMode="External"/><Relationship Id="rId5" Type="http://schemas.openxmlformats.org/officeDocument/2006/relationships/image" Target="../media/image68.png"/><Relationship Id="rId10" Type="http://schemas.openxmlformats.org/officeDocument/2006/relationships/hyperlink" Target="http://bit.ly/heagy-2023-3dem" TargetMode="External"/><Relationship Id="rId4" Type="http://schemas.openxmlformats.org/officeDocument/2006/relationships/hyperlink" Target="https://doi.org/10.1093/gji/ggad122" TargetMode="External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>
                <a:solidFill>
                  <a:srgbClr val="073763"/>
                </a:solidFill>
              </a:rPr>
              <a:t>Impacts of magnetic permeability on electromagnetic data collected in settings with steel-cased wells</a:t>
            </a:r>
            <a:endParaRPr sz="2680">
              <a:solidFill>
                <a:srgbClr val="073763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Lindsey J. </a:t>
            </a:r>
            <a:r>
              <a:rPr lang="en-GB" sz="2000"/>
              <a:t>Heagy &amp; Douglas W. </a:t>
            </a:r>
            <a:r>
              <a:rPr lang="en-GB" sz="2000" dirty="0"/>
              <a:t>Oldenburg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University of British Columbia - Geophysical Inversion Facility</a:t>
            </a:r>
            <a:endParaRPr sz="140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682400"/>
            <a:ext cx="85206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/>
              <a:t>3DEM-7 Symposium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539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53073"/>
          <a:stretch/>
        </p:blipFill>
        <p:spPr>
          <a:xfrm>
            <a:off x="311700" y="904078"/>
            <a:ext cx="8238925" cy="1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t="92049"/>
          <a:stretch/>
        </p:blipFill>
        <p:spPr>
          <a:xfrm>
            <a:off x="311700" y="2888547"/>
            <a:ext cx="8238925" cy="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6636450" y="216425"/>
            <a:ext cx="1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FDEM: 5Hz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 rot="506575">
            <a:off x="1784327" y="1803891"/>
            <a:ext cx="2447828" cy="44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difference from 𝜇</a:t>
            </a:r>
            <a:r>
              <a:rPr lang="en-GB" baseline="-25000"/>
              <a:t>0</a:t>
            </a:r>
            <a:endParaRPr baseline="-2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904072"/>
            <a:ext cx="8238925" cy="42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6636450" y="216425"/>
            <a:ext cx="1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FDEM: 5Hz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 rot="506575">
            <a:off x="1784327" y="1803891"/>
            <a:ext cx="2447828" cy="44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difference from 𝜇</a:t>
            </a:r>
            <a:r>
              <a:rPr lang="en-GB" baseline="-25000"/>
              <a:t>0</a:t>
            </a:r>
            <a:endParaRPr baseline="-25000"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 rot="506575">
            <a:off x="1784327" y="3762941"/>
            <a:ext cx="2447828" cy="44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difference from 𝜇</a:t>
            </a:r>
            <a:r>
              <a:rPr lang="en-GB" baseline="-25000"/>
              <a:t>0</a:t>
            </a:r>
            <a:endParaRPr baseline="-2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904072"/>
            <a:ext cx="8238925" cy="42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6636450" y="216425"/>
            <a:ext cx="1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FDEM: 5Hz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9" name="Google Shape;209;p24"/>
          <p:cNvCxnSpPr/>
          <p:nvPr/>
        </p:nvCxnSpPr>
        <p:spPr>
          <a:xfrm>
            <a:off x="1397700" y="880025"/>
            <a:ext cx="0" cy="391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5494700" y="880025"/>
            <a:ext cx="0" cy="391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6015250" y="216425"/>
            <a:ext cx="25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FDEM: 100m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609" y="789125"/>
            <a:ext cx="6112541" cy="42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4">
            <a:alphaModFix/>
          </a:blip>
          <a:srcRect r="53842"/>
          <a:stretch/>
        </p:blipFill>
        <p:spPr>
          <a:xfrm>
            <a:off x="0" y="1099825"/>
            <a:ext cx="2646701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6015250" y="216425"/>
            <a:ext cx="25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FDEM: 100m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609" y="789125"/>
            <a:ext cx="6112541" cy="42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r="53842"/>
          <a:stretch/>
        </p:blipFill>
        <p:spPr>
          <a:xfrm>
            <a:off x="0" y="1099825"/>
            <a:ext cx="2646701" cy="331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6"/>
          <p:cNvCxnSpPr>
            <a:cxnSpLocks/>
          </p:cNvCxnSpPr>
          <p:nvPr/>
        </p:nvCxnSpPr>
        <p:spPr>
          <a:xfrm flipV="1">
            <a:off x="4621375" y="2355850"/>
            <a:ext cx="0" cy="21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0" name="Google Shape;230;p26"/>
          <p:cNvSpPr txBox="1">
            <a:spLocks noGrp="1"/>
          </p:cNvSpPr>
          <p:nvPr>
            <p:ph type="body" idx="1"/>
          </p:nvPr>
        </p:nvSpPr>
        <p:spPr>
          <a:xfrm>
            <a:off x="3613499" y="1967800"/>
            <a:ext cx="958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~20% difference</a:t>
            </a:r>
            <a:endParaRPr sz="1100" baseline="-25000"/>
          </a:p>
        </p:txBody>
      </p:sp>
      <p:cxnSp>
        <p:nvCxnSpPr>
          <p:cNvPr id="231" name="Google Shape;231;p26"/>
          <p:cNvCxnSpPr>
            <a:cxnSpLocks/>
          </p:cNvCxnSpPr>
          <p:nvPr/>
        </p:nvCxnSpPr>
        <p:spPr>
          <a:xfrm flipV="1">
            <a:off x="6950075" y="1672275"/>
            <a:ext cx="0" cy="3468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6874799" y="1857275"/>
            <a:ext cx="958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factor of ~4</a:t>
            </a:r>
            <a:endParaRPr sz="1100" baseline="-25000"/>
          </a:p>
        </p:txBody>
      </p:sp>
      <p:cxnSp>
        <p:nvCxnSpPr>
          <p:cNvPr id="233" name="Google Shape;233;p26"/>
          <p:cNvCxnSpPr>
            <a:cxnSpLocks/>
          </p:cNvCxnSpPr>
          <p:nvPr/>
        </p:nvCxnSpPr>
        <p:spPr>
          <a:xfrm flipV="1">
            <a:off x="7735475" y="3476625"/>
            <a:ext cx="0" cy="5238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7735475" y="3739475"/>
            <a:ext cx="781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~7</a:t>
            </a:r>
            <a:r>
              <a:rPr lang="en-GB" sz="1100" baseline="30000"/>
              <a:t>o</a:t>
            </a:r>
            <a:r>
              <a:rPr lang="en-GB" sz="1100"/>
              <a:t> difference</a:t>
            </a:r>
            <a:endParaRPr sz="1100"/>
          </a:p>
        </p:txBody>
      </p:sp>
      <p:cxnSp>
        <p:nvCxnSpPr>
          <p:cNvPr id="235" name="Google Shape;235;p26"/>
          <p:cNvCxnSpPr>
            <a:cxnSpLocks/>
          </p:cNvCxnSpPr>
          <p:nvPr/>
        </p:nvCxnSpPr>
        <p:spPr>
          <a:xfrm flipV="1">
            <a:off x="7735475" y="1193800"/>
            <a:ext cx="0" cy="2063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7668549" y="1225275"/>
            <a:ext cx="958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factor of ~2</a:t>
            </a:r>
            <a:endParaRPr sz="1100" baseline="-25000"/>
          </a:p>
        </p:txBody>
      </p:sp>
      <p:cxnSp>
        <p:nvCxnSpPr>
          <p:cNvPr id="237" name="Google Shape;237;p26"/>
          <p:cNvCxnSpPr>
            <a:cxnSpLocks/>
          </p:cNvCxnSpPr>
          <p:nvPr/>
        </p:nvCxnSpPr>
        <p:spPr>
          <a:xfrm flipV="1">
            <a:off x="4621375" y="4314825"/>
            <a:ext cx="0" cy="2698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613499" y="3968500"/>
            <a:ext cx="9585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~20% difference</a:t>
            </a:r>
            <a:endParaRPr sz="1100" baseline="-2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impacts of permeability on EM data 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6015250" y="216425"/>
            <a:ext cx="25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TDEM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r="53842"/>
          <a:stretch/>
        </p:blipFill>
        <p:spPr>
          <a:xfrm>
            <a:off x="0" y="1099825"/>
            <a:ext cx="2646701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926" y="941525"/>
            <a:ext cx="5555914" cy="3645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 permeability in electromagnetic experiments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body" idx="1"/>
          </p:nvPr>
        </p:nvSpPr>
        <p:spPr>
          <a:xfrm>
            <a:off x="311700" y="1417500"/>
            <a:ext cx="4793400" cy="19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frequency domain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notable impact even at “low” frequencies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time-domain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delays the decay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311700" y="4525125"/>
            <a:ext cx="835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impacts of 𝜇 have been studied in other applications… </a:t>
            </a:r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>
            <a:off x="5105137" y="1177437"/>
            <a:ext cx="3874135" cy="1436365"/>
            <a:chOff x="2719750" y="789125"/>
            <a:chExt cx="6112551" cy="2266275"/>
          </a:xfrm>
        </p:grpSpPr>
        <p:pic>
          <p:nvPicPr>
            <p:cNvPr id="257" name="Google Shape;257;p28"/>
            <p:cNvPicPr preferRelativeResize="0"/>
            <p:nvPr/>
          </p:nvPicPr>
          <p:blipFill rotWithShape="1">
            <a:blip r:embed="rId3">
              <a:alphaModFix/>
            </a:blip>
            <a:srcRect b="52572"/>
            <a:stretch/>
          </p:blipFill>
          <p:spPr>
            <a:xfrm>
              <a:off x="2719750" y="789125"/>
              <a:ext cx="6112550" cy="203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8"/>
            <p:cNvPicPr preferRelativeResize="0"/>
            <p:nvPr/>
          </p:nvPicPr>
          <p:blipFill rotWithShape="1">
            <a:blip r:embed="rId3">
              <a:alphaModFix/>
            </a:blip>
            <a:srcRect l="4870" t="92132"/>
            <a:stretch/>
          </p:blipFill>
          <p:spPr>
            <a:xfrm>
              <a:off x="3017375" y="2717500"/>
              <a:ext cx="5814926" cy="3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188" y="2902661"/>
            <a:ext cx="2188875" cy="14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Noh et al., (2016)</a:t>
            </a: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48750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Frequency domain, inductive sources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 integral formulation to describe role of permeability in terms of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induction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magnetization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and coupling effects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00" y="126150"/>
            <a:ext cx="3834551" cy="15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4">
            <a:alphaModFix/>
          </a:blip>
          <a:srcRect b="55859"/>
          <a:stretch/>
        </p:blipFill>
        <p:spPr>
          <a:xfrm>
            <a:off x="1089000" y="2431725"/>
            <a:ext cx="2816975" cy="36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4">
            <a:alphaModFix/>
          </a:blip>
          <a:srcRect t="55859"/>
          <a:stretch/>
        </p:blipFill>
        <p:spPr>
          <a:xfrm>
            <a:off x="1089000" y="3214567"/>
            <a:ext cx="2816975" cy="36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00" y="3997398"/>
            <a:ext cx="2553689" cy="86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6">
            <a:alphaModFix/>
          </a:blip>
          <a:srcRect b="13539"/>
          <a:stretch/>
        </p:blipFill>
        <p:spPr>
          <a:xfrm>
            <a:off x="5186600" y="2042150"/>
            <a:ext cx="3957401" cy="74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00" y="3043000"/>
            <a:ext cx="3957400" cy="6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6600" y="3917400"/>
            <a:ext cx="3957400" cy="61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83851" y="4708850"/>
            <a:ext cx="984701" cy="3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5394150" y="1782950"/>
            <a:ext cx="1740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anomalous real</a:t>
            </a:r>
            <a:endParaRPr sz="1100"/>
          </a:p>
        </p:txBody>
      </p:sp>
      <p:sp>
        <p:nvSpPr>
          <p:cNvPr id="276" name="Google Shape;276;p29"/>
          <p:cNvSpPr txBox="1">
            <a:spLocks noGrp="1"/>
          </p:cNvSpPr>
          <p:nvPr>
            <p:ph type="body" idx="1"/>
          </p:nvPr>
        </p:nvSpPr>
        <p:spPr>
          <a:xfrm>
            <a:off x="7342500" y="1782950"/>
            <a:ext cx="1740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anomalous imag</a:t>
            </a:r>
            <a:endParaRPr sz="11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4255900" y="2149875"/>
            <a:ext cx="984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inductive</a:t>
            </a:r>
            <a:endParaRPr sz="10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4162775" y="2993375"/>
            <a:ext cx="1077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42"/>
              <a:t>magnetization</a:t>
            </a:r>
            <a:endParaRPr sz="1542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1"/>
          </p:nvPr>
        </p:nvSpPr>
        <p:spPr>
          <a:xfrm>
            <a:off x="4162775" y="3836875"/>
            <a:ext cx="10776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coupling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Pavlov &amp; Zhdanov (2001)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5195400" cy="4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Time domain, inductive sources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Rewrite the Maxwell’s equations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Two conclusions. Anomalous permeability…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prolongs anomalous TDEM response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increases response as compared to only conductive target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48349"/>
          <a:stretch/>
        </p:blipFill>
        <p:spPr>
          <a:xfrm>
            <a:off x="396549" y="1924024"/>
            <a:ext cx="3967215" cy="5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 b="10201"/>
          <a:stretch/>
        </p:blipFill>
        <p:spPr>
          <a:xfrm>
            <a:off x="5464800" y="124675"/>
            <a:ext cx="3481077" cy="16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>
            <a:spLocks noGrp="1"/>
          </p:cNvSpPr>
          <p:nvPr>
            <p:ph type="body" idx="1"/>
          </p:nvPr>
        </p:nvSpPr>
        <p:spPr>
          <a:xfrm>
            <a:off x="1148207" y="2452912"/>
            <a:ext cx="15834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3D85C6"/>
                </a:solidFill>
              </a:rPr>
              <a:t>(1) contribution due to magnetization</a:t>
            </a:r>
            <a:endParaRPr sz="1400">
              <a:solidFill>
                <a:srgbClr val="3D85C6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 l="5724" t="48349" r="64243"/>
          <a:stretch/>
        </p:blipFill>
        <p:spPr>
          <a:xfrm>
            <a:off x="4038191" y="1924024"/>
            <a:ext cx="1191476" cy="5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>
            <a:spLocks noGrp="1"/>
          </p:cNvSpPr>
          <p:nvPr>
            <p:ph type="body" idx="1"/>
          </p:nvPr>
        </p:nvSpPr>
        <p:spPr>
          <a:xfrm>
            <a:off x="2819573" y="2452912"/>
            <a:ext cx="18198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3D85C6"/>
                </a:solidFill>
              </a:rPr>
              <a:t>(2) contribution to inductive component</a:t>
            </a:r>
            <a:endParaRPr sz="1400">
              <a:solidFill>
                <a:srgbClr val="3D85C6"/>
              </a:solidFill>
            </a:endParaRPr>
          </a:p>
        </p:txBody>
      </p:sp>
      <p:cxnSp>
        <p:nvCxnSpPr>
          <p:cNvPr id="292" name="Google Shape;292;p30"/>
          <p:cNvCxnSpPr/>
          <p:nvPr/>
        </p:nvCxnSpPr>
        <p:spPr>
          <a:xfrm>
            <a:off x="1628049" y="2411840"/>
            <a:ext cx="623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0"/>
          <p:cNvCxnSpPr/>
          <p:nvPr/>
        </p:nvCxnSpPr>
        <p:spPr>
          <a:xfrm>
            <a:off x="3179386" y="2411840"/>
            <a:ext cx="623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075" y="1887675"/>
            <a:ext cx="2050501" cy="9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856" y="3002250"/>
            <a:ext cx="2562948" cy="21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 permeability in electromagnetic experiments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1"/>
          </p:nvPr>
        </p:nvSpPr>
        <p:spPr>
          <a:xfrm>
            <a:off x="311700" y="1417500"/>
            <a:ext cx="8520600" cy="19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frequency domain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notable impact even at “low” frequencies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time-domain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delays the decay</a:t>
            </a: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l="44888" t="5455"/>
          <a:stretch/>
        </p:blipFill>
        <p:spPr>
          <a:xfrm>
            <a:off x="5618650" y="1107675"/>
            <a:ext cx="2952599" cy="29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908550" y="4503950"/>
            <a:ext cx="7326900" cy="478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about for grounded sources? interplay of high conductivity, permeability?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963950" y="1169925"/>
            <a:ext cx="3115200" cy="3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r>
              <a:rPr lang="en-GB" baseline="-25000"/>
              <a:t>2</a:t>
            </a:r>
            <a:r>
              <a:rPr lang="en-GB"/>
              <a:t> sequestration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geothermal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hydrocarbons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wastewater injection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wellbore integrity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geophysics in urban settings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… 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1" y="0"/>
            <a:ext cx="3857618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rrents_halfspace">
            <a:hlinkClick r:id="" action="ppaction://media"/>
            <a:extLst>
              <a:ext uri="{FF2B5EF4-FFF2-40B4-BE49-F238E27FC236}">
                <a16:creationId xmlns:a16="http://schemas.microsoft.com/office/drawing/2014/main" id="{B79A9E15-A6A1-A6B6-65AF-625D29E27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02775"/>
            <a:ext cx="6858000" cy="5143500"/>
          </a:xfrm>
          <a:prstGeom prst="rect">
            <a:avLst/>
          </a:prstGeom>
        </p:spPr>
      </p:pic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TDEM response: halfspace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urrents_casing_1">
            <a:hlinkClick r:id="" action="ppaction://media"/>
            <a:extLst>
              <a:ext uri="{FF2B5EF4-FFF2-40B4-BE49-F238E27FC236}">
                <a16:creationId xmlns:a16="http://schemas.microsoft.com/office/drawing/2014/main" id="{41A8537A-8A49-CE54-7E07-B5DA2E1CE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02775"/>
            <a:ext cx="6858000" cy="5143500"/>
          </a:xfrm>
          <a:prstGeom prst="rect">
            <a:avLst/>
          </a:prstGeom>
        </p:spPr>
      </p:pic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TDEM response: conductive casing</a:t>
            </a: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TDEM response: conductive casing</a:t>
            </a: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85206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zero-crossing in TDEM, FDEM responses…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due to geometry, currents channelling into casing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depth slices of currents</a:t>
            </a:r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225" y="708700"/>
            <a:ext cx="2604849" cy="17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17875"/>
            <a:ext cx="8759224" cy="26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TDEM response: conductive, permeable casing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l="44888" t="5455"/>
          <a:stretch/>
        </p:blipFill>
        <p:spPr>
          <a:xfrm>
            <a:off x="4856700" y="1107675"/>
            <a:ext cx="3714551" cy="36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921100" y="1903950"/>
            <a:ext cx="30984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𝜎 = 5.5 x 10</a:t>
            </a:r>
            <a:r>
              <a:rPr lang="en-GB" sz="2700" baseline="30000"/>
              <a:t>6 </a:t>
            </a:r>
            <a:r>
              <a:rPr lang="en-GB" sz="2700"/>
              <a:t>S/m</a:t>
            </a:r>
            <a:endParaRPr sz="2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700"/>
              <a:t>𝜇 = 150𝜇</a:t>
            </a:r>
            <a:r>
              <a:rPr lang="en-GB" sz="2700" baseline="-25000"/>
              <a:t>0</a:t>
            </a:r>
            <a:endParaRPr sz="2700" baseline="-2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78429"/>
          <a:stretch/>
        </p:blipFill>
        <p:spPr>
          <a:xfrm>
            <a:off x="1366625" y="0"/>
            <a:ext cx="6410751" cy="11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3">
            <a:alphaModFix/>
          </a:blip>
          <a:srcRect t="90964"/>
          <a:stretch/>
        </p:blipFill>
        <p:spPr>
          <a:xfrm>
            <a:off x="1366625" y="4678775"/>
            <a:ext cx="6410751" cy="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61334"/>
          <a:stretch/>
        </p:blipFill>
        <p:spPr>
          <a:xfrm>
            <a:off x="1366625" y="0"/>
            <a:ext cx="6410751" cy="19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3">
            <a:alphaModFix/>
          </a:blip>
          <a:srcRect t="90964"/>
          <a:stretch/>
        </p:blipFill>
        <p:spPr>
          <a:xfrm>
            <a:off x="1366625" y="4678775"/>
            <a:ext cx="6410751" cy="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b="44239"/>
          <a:stretch/>
        </p:blipFill>
        <p:spPr>
          <a:xfrm>
            <a:off x="1366625" y="0"/>
            <a:ext cx="6410751" cy="28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t="90964"/>
          <a:stretch/>
        </p:blipFill>
        <p:spPr>
          <a:xfrm>
            <a:off x="1366625" y="4678775"/>
            <a:ext cx="6410751" cy="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27351"/>
          <a:stretch/>
        </p:blipFill>
        <p:spPr>
          <a:xfrm>
            <a:off x="1366625" y="0"/>
            <a:ext cx="6410751" cy="37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3">
            <a:alphaModFix/>
          </a:blip>
          <a:srcRect t="90964"/>
          <a:stretch/>
        </p:blipFill>
        <p:spPr>
          <a:xfrm>
            <a:off x="1366625" y="4678775"/>
            <a:ext cx="6410751" cy="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 b="7859"/>
          <a:stretch/>
        </p:blipFill>
        <p:spPr>
          <a:xfrm>
            <a:off x="1366625" y="0"/>
            <a:ext cx="6410751" cy="4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t="90964"/>
          <a:stretch/>
        </p:blipFill>
        <p:spPr>
          <a:xfrm>
            <a:off x="1366625" y="4678775"/>
            <a:ext cx="6410751" cy="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TDEM response: conductive, permeable casing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85206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zooming in…</a:t>
            </a:r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369" y="789125"/>
            <a:ext cx="6654081" cy="43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grounded source experiments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46329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steel: highly conductive, magnetic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helps excite &amp; detect targets at depth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50" y="635425"/>
            <a:ext cx="4076398" cy="16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03855"/>
            <a:ext cx="9144003" cy="283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8520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cartoon explanation</a:t>
            </a:r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4835"/>
            <a:ext cx="9144001" cy="317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body" idx="1"/>
          </p:nvPr>
        </p:nvSpPr>
        <p:spPr>
          <a:xfrm>
            <a:off x="311700" y="910975"/>
            <a:ext cx="3048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start from Ampere’s law </a:t>
            </a:r>
            <a:endParaRPr/>
          </a:p>
        </p:txBody>
      </p:sp>
      <p:sp>
        <p:nvSpPr>
          <p:cNvPr id="393" name="Google Shape;393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925" y="1000125"/>
            <a:ext cx="62293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543" y="1000124"/>
            <a:ext cx="1615469" cy="27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533" y="1916008"/>
            <a:ext cx="3500318" cy="62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0175" y="1131843"/>
            <a:ext cx="2012682" cy="5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3058" y="2844077"/>
            <a:ext cx="3500317" cy="57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3050" y="3737014"/>
            <a:ext cx="3500319" cy="307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3"/>
          <p:cNvCxnSpPr/>
          <p:nvPr/>
        </p:nvCxnSpPr>
        <p:spPr>
          <a:xfrm rot="10800000">
            <a:off x="311700" y="1802125"/>
            <a:ext cx="8402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1" name="Google Shape;40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5285" y="1488973"/>
            <a:ext cx="656717" cy="277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 txBox="1">
            <a:spLocks noGrp="1"/>
          </p:cNvSpPr>
          <p:nvPr>
            <p:ph type="body" idx="1"/>
          </p:nvPr>
        </p:nvSpPr>
        <p:spPr>
          <a:xfrm>
            <a:off x="311700" y="1384081"/>
            <a:ext cx="3048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constitutive relation</a:t>
            </a:r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1"/>
          </p:nvPr>
        </p:nvSpPr>
        <p:spPr>
          <a:xfrm>
            <a:off x="311700" y="1842900"/>
            <a:ext cx="3048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vector identity </a:t>
            </a:r>
            <a:endParaRPr/>
          </a:p>
        </p:txBody>
      </p:sp>
      <p:cxnSp>
        <p:nvCxnSpPr>
          <p:cNvPr id="404" name="Google Shape;404;p43"/>
          <p:cNvCxnSpPr/>
          <p:nvPr/>
        </p:nvCxnSpPr>
        <p:spPr>
          <a:xfrm>
            <a:off x="4739325" y="955325"/>
            <a:ext cx="0" cy="376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5" name="Google Shape;405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4092" y="2345363"/>
            <a:ext cx="3109444" cy="229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3"/>
          <p:cNvSpPr txBox="1">
            <a:spLocks noGrp="1"/>
          </p:cNvSpPr>
          <p:nvPr>
            <p:ph type="body" idx="1"/>
          </p:nvPr>
        </p:nvSpPr>
        <p:spPr>
          <a:xfrm>
            <a:off x="311700" y="2820988"/>
            <a:ext cx="3048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multiply by 𝜇 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70650" y="3649113"/>
            <a:ext cx="3048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identity </a:t>
            </a:r>
            <a:endParaRPr/>
          </a:p>
        </p:txBody>
      </p:sp>
      <p:cxnSp>
        <p:nvCxnSpPr>
          <p:cNvPr id="408" name="Google Shape;408;p43"/>
          <p:cNvCxnSpPr/>
          <p:nvPr/>
        </p:nvCxnSpPr>
        <p:spPr>
          <a:xfrm rot="10800000">
            <a:off x="370650" y="2680675"/>
            <a:ext cx="8402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3"/>
          <p:cNvCxnSpPr/>
          <p:nvPr/>
        </p:nvCxnSpPr>
        <p:spPr>
          <a:xfrm rot="10800000">
            <a:off x="370650" y="3533775"/>
            <a:ext cx="8402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" name="Google Shape;410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99866" y="3652394"/>
            <a:ext cx="1783471" cy="48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7483" y="4329100"/>
            <a:ext cx="2885367" cy="3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43"/>
          <p:cNvCxnSpPr/>
          <p:nvPr/>
        </p:nvCxnSpPr>
        <p:spPr>
          <a:xfrm rot="10800000">
            <a:off x="370650" y="4226175"/>
            <a:ext cx="8402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3"/>
          <p:cNvSpPr txBox="1">
            <a:spLocks noGrp="1"/>
          </p:cNvSpPr>
          <p:nvPr>
            <p:ph type="body" idx="1"/>
          </p:nvPr>
        </p:nvSpPr>
        <p:spPr>
          <a:xfrm>
            <a:off x="370650" y="4318063"/>
            <a:ext cx="3048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away from the source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3777025" y="1470175"/>
            <a:ext cx="1732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(1) magnetization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term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20" name="Google Shape;420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421" name="Google Shape;4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76" y="995350"/>
            <a:ext cx="36944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>
            <a:spLocks noGrp="1"/>
          </p:cNvSpPr>
          <p:nvPr>
            <p:ph type="body" idx="1"/>
          </p:nvPr>
        </p:nvSpPr>
        <p:spPr>
          <a:xfrm>
            <a:off x="5490350" y="1470175"/>
            <a:ext cx="1247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(2)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induction term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23" name="Google Shape;423;p44"/>
          <p:cNvCxnSpPr/>
          <p:nvPr/>
        </p:nvCxnSpPr>
        <p:spPr>
          <a:xfrm>
            <a:off x="3948299" y="1470165"/>
            <a:ext cx="1517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4"/>
          <p:cNvCxnSpPr/>
          <p:nvPr/>
        </p:nvCxnSpPr>
        <p:spPr>
          <a:xfrm>
            <a:off x="5777450" y="1470175"/>
            <a:ext cx="672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430" name="Google Shape;430;p45"/>
          <p:cNvSpPr txBox="1">
            <a:spLocks noGrp="1"/>
          </p:cNvSpPr>
          <p:nvPr>
            <p:ph type="body" idx="1"/>
          </p:nvPr>
        </p:nvSpPr>
        <p:spPr>
          <a:xfrm>
            <a:off x="3777025" y="1470175"/>
            <a:ext cx="1732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(1) magnetization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term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432" name="Google Shape;4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76" y="995350"/>
            <a:ext cx="36944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>
            <a:spLocks noGrp="1"/>
          </p:cNvSpPr>
          <p:nvPr>
            <p:ph type="body" idx="1"/>
          </p:nvPr>
        </p:nvSpPr>
        <p:spPr>
          <a:xfrm>
            <a:off x="5490350" y="1470175"/>
            <a:ext cx="1247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(2)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induction term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34" name="Google Shape;434;p45"/>
          <p:cNvCxnSpPr/>
          <p:nvPr/>
        </p:nvCxnSpPr>
        <p:spPr>
          <a:xfrm>
            <a:off x="3948299" y="1470165"/>
            <a:ext cx="1517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5777450" y="1470175"/>
            <a:ext cx="672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45"/>
          <p:cNvSpPr/>
          <p:nvPr/>
        </p:nvSpPr>
        <p:spPr>
          <a:xfrm>
            <a:off x="3911700" y="1388950"/>
            <a:ext cx="1578600" cy="112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1"/>
          </p:nvPr>
        </p:nvSpPr>
        <p:spPr>
          <a:xfrm>
            <a:off x="2375225" y="2707975"/>
            <a:ext cx="415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 of </a:t>
            </a:r>
            <a:r>
              <a:rPr lang="en-GB" sz="2200"/>
              <a:t>𝜇</a:t>
            </a:r>
            <a:r>
              <a:rPr lang="en-GB"/>
              <a:t> acts in same manner as </a:t>
            </a:r>
            <a:r>
              <a:rPr lang="en-GB" sz="2200"/>
              <a:t>𝜎</a:t>
            </a:r>
            <a:endParaRPr sz="2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enhances inductive component of response</a:t>
            </a:r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 rotWithShape="1">
          <a:blip r:embed="rId4">
            <a:alphaModFix/>
          </a:blip>
          <a:srcRect t="46260" r="81257" b="9060"/>
          <a:stretch/>
        </p:blipFill>
        <p:spPr>
          <a:xfrm>
            <a:off x="6587525" y="2707975"/>
            <a:ext cx="1247100" cy="19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444" name="Google Shape;444;p46"/>
          <p:cNvSpPr txBox="1">
            <a:spLocks noGrp="1"/>
          </p:cNvSpPr>
          <p:nvPr>
            <p:ph type="body" idx="1"/>
          </p:nvPr>
        </p:nvSpPr>
        <p:spPr>
          <a:xfrm>
            <a:off x="3777025" y="1470175"/>
            <a:ext cx="1732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(1) magnetization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term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76" y="995350"/>
            <a:ext cx="36944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>
            <a:spLocks noGrp="1"/>
          </p:cNvSpPr>
          <p:nvPr>
            <p:ph type="body" idx="1"/>
          </p:nvPr>
        </p:nvSpPr>
        <p:spPr>
          <a:xfrm>
            <a:off x="5490350" y="1470175"/>
            <a:ext cx="1247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(2)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induction term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48" name="Google Shape;448;p46"/>
          <p:cNvCxnSpPr/>
          <p:nvPr/>
        </p:nvCxnSpPr>
        <p:spPr>
          <a:xfrm>
            <a:off x="3948299" y="1470165"/>
            <a:ext cx="1517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6"/>
          <p:cNvCxnSpPr/>
          <p:nvPr/>
        </p:nvCxnSpPr>
        <p:spPr>
          <a:xfrm>
            <a:off x="5777450" y="1470175"/>
            <a:ext cx="672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46"/>
          <p:cNvSpPr/>
          <p:nvPr/>
        </p:nvSpPr>
        <p:spPr>
          <a:xfrm>
            <a:off x="5656100" y="1388950"/>
            <a:ext cx="1247100" cy="112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46"/>
          <p:cNvSpPr txBox="1">
            <a:spLocks noGrp="1"/>
          </p:cNvSpPr>
          <p:nvPr>
            <p:ph type="body" idx="1"/>
          </p:nvPr>
        </p:nvSpPr>
        <p:spPr>
          <a:xfrm>
            <a:off x="2375225" y="2707975"/>
            <a:ext cx="415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non-zero only where </a:t>
            </a:r>
            <a:r>
              <a:rPr lang="en-GB" sz="2200"/>
              <a:t>𝜇</a:t>
            </a:r>
            <a:r>
              <a:rPr lang="en-GB"/>
              <a:t> changes (at the casing walls)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role… ???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body" idx="1"/>
          </p:nvPr>
        </p:nvSpPr>
        <p:spPr>
          <a:xfrm>
            <a:off x="1384500" y="4621475"/>
            <a:ext cx="63750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by symmetry, magnetic field mostly rotational </a:t>
            </a:r>
            <a:endParaRPr/>
          </a:p>
        </p:txBody>
      </p:sp>
      <p:sp>
        <p:nvSpPr>
          <p:cNvPr id="457" name="Google Shape;457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pic>
        <p:nvPicPr>
          <p:cNvPr id="458" name="Google Shape;458;p47"/>
          <p:cNvPicPr preferRelativeResize="0"/>
          <p:nvPr/>
        </p:nvPicPr>
        <p:blipFill rotWithShape="1">
          <a:blip r:embed="rId3">
            <a:alphaModFix/>
          </a:blip>
          <a:srcRect b="68438"/>
          <a:stretch/>
        </p:blipFill>
        <p:spPr>
          <a:xfrm>
            <a:off x="2677075" y="170550"/>
            <a:ext cx="6164050" cy="14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 rotWithShape="1">
          <a:blip r:embed="rId4">
            <a:alphaModFix/>
          </a:blip>
          <a:srcRect l="33185" r="25384"/>
          <a:stretch/>
        </p:blipFill>
        <p:spPr>
          <a:xfrm>
            <a:off x="311700" y="305975"/>
            <a:ext cx="15306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/>
          </a:blip>
          <a:srcRect t="93555"/>
          <a:stretch/>
        </p:blipFill>
        <p:spPr>
          <a:xfrm>
            <a:off x="2677075" y="1549399"/>
            <a:ext cx="6164050" cy="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 rotWithShape="1">
          <a:blip r:embed="rId5">
            <a:alphaModFix/>
          </a:blip>
          <a:srcRect l="45193" t="6085"/>
          <a:stretch/>
        </p:blipFill>
        <p:spPr>
          <a:xfrm>
            <a:off x="311700" y="1691450"/>
            <a:ext cx="2178850" cy="215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7"/>
          <p:cNvCxnSpPr/>
          <p:nvPr/>
        </p:nvCxnSpPr>
        <p:spPr>
          <a:xfrm>
            <a:off x="701850" y="2078450"/>
            <a:ext cx="126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body" idx="1"/>
          </p:nvPr>
        </p:nvSpPr>
        <p:spPr>
          <a:xfrm>
            <a:off x="1384500" y="4621475"/>
            <a:ext cx="63750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b-field discontinuous, negligible on inner casing wall</a:t>
            </a:r>
            <a:endParaRPr/>
          </a:p>
        </p:txBody>
      </p:sp>
      <p:sp>
        <p:nvSpPr>
          <p:cNvPr id="468" name="Google Shape;468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469" name="Google Shape;469;p48"/>
          <p:cNvPicPr preferRelativeResize="0"/>
          <p:nvPr/>
        </p:nvPicPr>
        <p:blipFill rotWithShape="1">
          <a:blip r:embed="rId3">
            <a:alphaModFix/>
          </a:blip>
          <a:srcRect b="36984"/>
          <a:stretch/>
        </p:blipFill>
        <p:spPr>
          <a:xfrm>
            <a:off x="2677075" y="170550"/>
            <a:ext cx="6164050" cy="28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8"/>
          <p:cNvPicPr preferRelativeResize="0"/>
          <p:nvPr/>
        </p:nvPicPr>
        <p:blipFill rotWithShape="1">
          <a:blip r:embed="rId4">
            <a:alphaModFix/>
          </a:blip>
          <a:srcRect l="33185" r="25384"/>
          <a:stretch/>
        </p:blipFill>
        <p:spPr>
          <a:xfrm>
            <a:off x="311700" y="305975"/>
            <a:ext cx="15306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/>
          <p:cNvPicPr preferRelativeResize="0"/>
          <p:nvPr/>
        </p:nvPicPr>
        <p:blipFill rotWithShape="1">
          <a:blip r:embed="rId3">
            <a:alphaModFix/>
          </a:blip>
          <a:srcRect t="93555"/>
          <a:stretch/>
        </p:blipFill>
        <p:spPr>
          <a:xfrm>
            <a:off x="2677075" y="2997199"/>
            <a:ext cx="6164050" cy="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 rotWithShape="1">
          <a:blip r:embed="rId5">
            <a:alphaModFix/>
          </a:blip>
          <a:srcRect l="45193" t="6085"/>
          <a:stretch/>
        </p:blipFill>
        <p:spPr>
          <a:xfrm>
            <a:off x="311700" y="1691450"/>
            <a:ext cx="2178850" cy="215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8"/>
          <p:cNvCxnSpPr/>
          <p:nvPr/>
        </p:nvCxnSpPr>
        <p:spPr>
          <a:xfrm>
            <a:off x="701850" y="2078450"/>
            <a:ext cx="126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>
            <a:spLocks noGrp="1"/>
          </p:cNvSpPr>
          <p:nvPr>
            <p:ph type="body" idx="1"/>
          </p:nvPr>
        </p:nvSpPr>
        <p:spPr>
          <a:xfrm>
            <a:off x="1384500" y="4621475"/>
            <a:ext cx="63750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negative radial  x  negative azimuthal  =   positive vertical </a:t>
            </a: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7075" y="170550"/>
            <a:ext cx="6164050" cy="45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 rotWithShape="1">
          <a:blip r:embed="rId4">
            <a:alphaModFix/>
          </a:blip>
          <a:srcRect l="33185" r="25384"/>
          <a:stretch/>
        </p:blipFill>
        <p:spPr>
          <a:xfrm>
            <a:off x="311700" y="305975"/>
            <a:ext cx="15306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5">
            <a:alphaModFix/>
          </a:blip>
          <a:srcRect l="45193" t="6085"/>
          <a:stretch/>
        </p:blipFill>
        <p:spPr>
          <a:xfrm>
            <a:off x="311700" y="1691450"/>
            <a:ext cx="2178850" cy="215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49"/>
          <p:cNvCxnSpPr/>
          <p:nvPr/>
        </p:nvCxnSpPr>
        <p:spPr>
          <a:xfrm>
            <a:off x="701850" y="2078450"/>
            <a:ext cx="126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have a poloidal current? </a:t>
            </a:r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body" idx="1"/>
          </p:nvPr>
        </p:nvSpPr>
        <p:spPr>
          <a:xfrm>
            <a:off x="3777025" y="1470175"/>
            <a:ext cx="1732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(1) magnetization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term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76" y="995350"/>
            <a:ext cx="36944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5490350" y="1470175"/>
            <a:ext cx="1247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(2) </a:t>
            </a:r>
            <a:endParaRPr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induction term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93" name="Google Shape;493;p50"/>
          <p:cNvCxnSpPr/>
          <p:nvPr/>
        </p:nvCxnSpPr>
        <p:spPr>
          <a:xfrm>
            <a:off x="3948299" y="1470165"/>
            <a:ext cx="15177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5777450" y="1470175"/>
            <a:ext cx="672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0"/>
          <p:cNvSpPr/>
          <p:nvPr/>
        </p:nvSpPr>
        <p:spPr>
          <a:xfrm>
            <a:off x="5656100" y="1388950"/>
            <a:ext cx="1247100" cy="112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50"/>
          <p:cNvSpPr txBox="1">
            <a:spLocks noGrp="1"/>
          </p:cNvSpPr>
          <p:nvPr>
            <p:ph type="body" idx="1"/>
          </p:nvPr>
        </p:nvSpPr>
        <p:spPr>
          <a:xfrm>
            <a:off x="2608950" y="2707975"/>
            <a:ext cx="3926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non-zero only where </a:t>
            </a:r>
            <a:r>
              <a:rPr lang="en-GB" sz="2200"/>
              <a:t>𝜇</a:t>
            </a:r>
            <a:r>
              <a:rPr lang="en-GB"/>
              <a:t> changes (at the casing walls)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role: contributes an upwards oriented magnetization current </a:t>
            </a:r>
            <a:endParaRPr/>
          </a:p>
        </p:txBody>
      </p:sp>
      <p:pic>
        <p:nvPicPr>
          <p:cNvPr id="497" name="Google Shape;497;p50"/>
          <p:cNvPicPr preferRelativeResize="0"/>
          <p:nvPr/>
        </p:nvPicPr>
        <p:blipFill rotWithShape="1">
          <a:blip r:embed="rId4">
            <a:alphaModFix/>
          </a:blip>
          <a:srcRect t="46260" r="94026" b="16918"/>
          <a:stretch/>
        </p:blipFill>
        <p:spPr>
          <a:xfrm>
            <a:off x="6587525" y="2707975"/>
            <a:ext cx="397475" cy="1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 rotWithShape="1">
          <a:blip r:embed="rId4">
            <a:alphaModFix/>
          </a:blip>
          <a:srcRect l="73248" t="46260" r="13692" b="9060"/>
          <a:stretch/>
        </p:blipFill>
        <p:spPr>
          <a:xfrm>
            <a:off x="6943775" y="2707975"/>
            <a:ext cx="868949" cy="19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care? 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41406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(it’s interesting!)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magnetic permeability…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enhances inductive component of the response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introduces a magnetization current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as a result…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alters EM excitation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alters EM data</a:t>
            </a:r>
            <a:endParaRPr/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grpSp>
        <p:nvGrpSpPr>
          <p:cNvPr id="506" name="Google Shape;506;p51"/>
          <p:cNvGrpSpPr/>
          <p:nvPr/>
        </p:nvGrpSpPr>
        <p:grpSpPr>
          <a:xfrm>
            <a:off x="4678885" y="1329199"/>
            <a:ext cx="4342257" cy="2347849"/>
            <a:chOff x="6450625" y="1008100"/>
            <a:chExt cx="1967225" cy="1063675"/>
          </a:xfrm>
        </p:grpSpPr>
        <p:pic>
          <p:nvPicPr>
            <p:cNvPr id="507" name="Google Shape;507;p51"/>
            <p:cNvPicPr preferRelativeResize="0"/>
            <p:nvPr/>
          </p:nvPicPr>
          <p:blipFill rotWithShape="1">
            <a:blip r:embed="rId3">
              <a:alphaModFix/>
            </a:blip>
            <a:srcRect l="52845" t="4894" r="23123" b="78304"/>
            <a:stretch/>
          </p:blipFill>
          <p:spPr>
            <a:xfrm>
              <a:off x="6789025" y="1059900"/>
              <a:ext cx="1628825" cy="91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1"/>
            <p:cNvPicPr preferRelativeResize="0"/>
            <p:nvPr/>
          </p:nvPicPr>
          <p:blipFill rotWithShape="1">
            <a:blip r:embed="rId3">
              <a:alphaModFix/>
            </a:blip>
            <a:srcRect l="52845" t="89610" r="23123" b="8583"/>
            <a:stretch/>
          </p:blipFill>
          <p:spPr>
            <a:xfrm>
              <a:off x="6789025" y="1973575"/>
              <a:ext cx="1628825" cy="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51"/>
            <p:cNvPicPr preferRelativeResize="0"/>
            <p:nvPr/>
          </p:nvPicPr>
          <p:blipFill rotWithShape="1">
            <a:blip r:embed="rId3">
              <a:alphaModFix/>
            </a:blip>
            <a:srcRect t="4214" r="94101" b="78303"/>
            <a:stretch/>
          </p:blipFill>
          <p:spPr>
            <a:xfrm>
              <a:off x="6450625" y="1008100"/>
              <a:ext cx="399824" cy="950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51"/>
          <p:cNvSpPr/>
          <p:nvPr/>
        </p:nvSpPr>
        <p:spPr>
          <a:xfrm>
            <a:off x="7339814" y="1597865"/>
            <a:ext cx="112800" cy="114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7339814" y="2285105"/>
            <a:ext cx="112800" cy="114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2" name="Google Shape;512;p51"/>
          <p:cNvSpPr txBox="1">
            <a:spLocks noGrp="1"/>
          </p:cNvSpPr>
          <p:nvPr>
            <p:ph type="body" idx="1"/>
          </p:nvPr>
        </p:nvSpPr>
        <p:spPr>
          <a:xfrm>
            <a:off x="5654200" y="1013300"/>
            <a:ext cx="32661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consider a test volume…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65649"/>
          <a:stretch/>
        </p:blipFill>
        <p:spPr>
          <a:xfrm>
            <a:off x="225500" y="752251"/>
            <a:ext cx="41384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45850"/>
            <a:ext cx="4138425" cy="394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t="74476"/>
          <a:stretch/>
        </p:blipFill>
        <p:spPr>
          <a:xfrm>
            <a:off x="4724400" y="929543"/>
            <a:ext cx="4138425" cy="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6">
            <a:alphaModFix/>
          </a:blip>
          <a:srcRect b="93158"/>
          <a:stretch/>
        </p:blipFill>
        <p:spPr>
          <a:xfrm>
            <a:off x="4744113" y="1219200"/>
            <a:ext cx="4099001" cy="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t="64983"/>
          <a:stretch/>
        </p:blipFill>
        <p:spPr>
          <a:xfrm>
            <a:off x="4744113" y="1531513"/>
            <a:ext cx="4099001" cy="124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7">
            <a:alphaModFix/>
          </a:blip>
          <a:srcRect b="94275"/>
          <a:stretch/>
        </p:blipFill>
        <p:spPr>
          <a:xfrm>
            <a:off x="4724413" y="2848108"/>
            <a:ext cx="4138426" cy="24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7">
            <a:alphaModFix/>
          </a:blip>
          <a:srcRect t="67578"/>
          <a:stretch/>
        </p:blipFill>
        <p:spPr>
          <a:xfrm>
            <a:off x="4744125" y="3091943"/>
            <a:ext cx="4138426" cy="13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450" y="103574"/>
            <a:ext cx="2815893" cy="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60640"/>
          <a:stretch/>
        </p:blipFill>
        <p:spPr>
          <a:xfrm>
            <a:off x="225500" y="347425"/>
            <a:ext cx="4138426" cy="4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4500" y="103575"/>
            <a:ext cx="2815899" cy="2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57230"/>
          <a:stretch/>
        </p:blipFill>
        <p:spPr>
          <a:xfrm>
            <a:off x="4667113" y="319547"/>
            <a:ext cx="4138425" cy="5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6553349" y="2571740"/>
            <a:ext cx="1238700" cy="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6"/>
          <p:cNvCxnSpPr/>
          <p:nvPr/>
        </p:nvCxnSpPr>
        <p:spPr>
          <a:xfrm>
            <a:off x="6258174" y="4204515"/>
            <a:ext cx="1238700" cy="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care? </a:t>
            </a:r>
            <a:endParaRPr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grpSp>
        <p:nvGrpSpPr>
          <p:cNvPr id="519" name="Google Shape;519;p52"/>
          <p:cNvGrpSpPr/>
          <p:nvPr/>
        </p:nvGrpSpPr>
        <p:grpSpPr>
          <a:xfrm>
            <a:off x="7176370" y="41"/>
            <a:ext cx="1967911" cy="1064045"/>
            <a:chOff x="4678885" y="1329199"/>
            <a:chExt cx="4342257" cy="2347849"/>
          </a:xfrm>
        </p:grpSpPr>
        <p:grpSp>
          <p:nvGrpSpPr>
            <p:cNvPr id="520" name="Google Shape;520;p52"/>
            <p:cNvGrpSpPr/>
            <p:nvPr/>
          </p:nvGrpSpPr>
          <p:grpSpPr>
            <a:xfrm>
              <a:off x="4678885" y="1329199"/>
              <a:ext cx="4342257" cy="2347849"/>
              <a:chOff x="6450625" y="1008100"/>
              <a:chExt cx="1967225" cy="1063675"/>
            </a:xfrm>
          </p:grpSpPr>
          <p:pic>
            <p:nvPicPr>
              <p:cNvPr id="521" name="Google Shape;521;p52"/>
              <p:cNvPicPr preferRelativeResize="0"/>
              <p:nvPr/>
            </p:nvPicPr>
            <p:blipFill rotWithShape="1">
              <a:blip r:embed="rId3">
                <a:alphaModFix/>
              </a:blip>
              <a:srcRect l="52845" t="4894" r="23123" b="78304"/>
              <a:stretch/>
            </p:blipFill>
            <p:spPr>
              <a:xfrm>
                <a:off x="6789025" y="1059900"/>
                <a:ext cx="1628825" cy="913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52"/>
              <p:cNvPicPr preferRelativeResize="0"/>
              <p:nvPr/>
            </p:nvPicPr>
            <p:blipFill rotWithShape="1">
              <a:blip r:embed="rId3">
                <a:alphaModFix/>
              </a:blip>
              <a:srcRect l="52845" t="89610" r="23123" b="8583"/>
              <a:stretch/>
            </p:blipFill>
            <p:spPr>
              <a:xfrm>
                <a:off x="6789025" y="1973575"/>
                <a:ext cx="1628825" cy="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52"/>
              <p:cNvPicPr preferRelativeResize="0"/>
              <p:nvPr/>
            </p:nvPicPr>
            <p:blipFill rotWithShape="1">
              <a:blip r:embed="rId3">
                <a:alphaModFix/>
              </a:blip>
              <a:srcRect t="4214" r="94101" b="78303"/>
              <a:stretch/>
            </p:blipFill>
            <p:spPr>
              <a:xfrm>
                <a:off x="6450625" y="1008100"/>
                <a:ext cx="399824" cy="950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4" name="Google Shape;524;p52"/>
            <p:cNvSpPr/>
            <p:nvPr/>
          </p:nvSpPr>
          <p:spPr>
            <a:xfrm>
              <a:off x="7339814" y="1597865"/>
              <a:ext cx="112800" cy="1146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7339814" y="2285105"/>
              <a:ext cx="112800" cy="1146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526" name="Google Shape;5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88" y="1242505"/>
            <a:ext cx="8031826" cy="390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64884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magnetic permeability…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enhances inductive component of the response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introduces a magnetization current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as a result…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alters EM excitation &amp;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implications…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equal to a simple scaling of conductivity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can’t be modelled by “equivalent” magnetic dipoles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 for modelling in 3D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additional complication: 𝜇 usually not known…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but … we understand the physics and can simulate responses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33" name="Google Shape;533;p5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grpSp>
        <p:nvGrpSpPr>
          <p:cNvPr id="534" name="Google Shape;534;p53"/>
          <p:cNvGrpSpPr/>
          <p:nvPr/>
        </p:nvGrpSpPr>
        <p:grpSpPr>
          <a:xfrm>
            <a:off x="6069413" y="475962"/>
            <a:ext cx="2951455" cy="4234482"/>
            <a:chOff x="5993395" y="399775"/>
            <a:chExt cx="3027755" cy="4343950"/>
          </a:xfrm>
        </p:grpSpPr>
        <p:pic>
          <p:nvPicPr>
            <p:cNvPr id="535" name="Google Shape;535;p53"/>
            <p:cNvPicPr preferRelativeResize="0"/>
            <p:nvPr/>
          </p:nvPicPr>
          <p:blipFill rotWithShape="1">
            <a:blip r:embed="rId3">
              <a:alphaModFix/>
            </a:blip>
            <a:srcRect r="81572"/>
            <a:stretch/>
          </p:blipFill>
          <p:spPr>
            <a:xfrm>
              <a:off x="5993395" y="399775"/>
              <a:ext cx="1226151" cy="434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53"/>
            <p:cNvPicPr preferRelativeResize="0"/>
            <p:nvPr/>
          </p:nvPicPr>
          <p:blipFill rotWithShape="1">
            <a:blip r:embed="rId3">
              <a:alphaModFix/>
            </a:blip>
            <a:srcRect l="45591" t="3497" r="40915" b="10354"/>
            <a:stretch/>
          </p:blipFill>
          <p:spPr>
            <a:xfrm>
              <a:off x="7198400" y="551725"/>
              <a:ext cx="897850" cy="374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53"/>
            <p:cNvPicPr preferRelativeResize="0"/>
            <p:nvPr/>
          </p:nvPicPr>
          <p:blipFill rotWithShape="1">
            <a:blip r:embed="rId3">
              <a:alphaModFix/>
            </a:blip>
            <a:srcRect l="85885"/>
            <a:stretch/>
          </p:blipFill>
          <p:spPr>
            <a:xfrm>
              <a:off x="8050851" y="399775"/>
              <a:ext cx="939225" cy="434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53"/>
            <p:cNvSpPr/>
            <p:nvPr/>
          </p:nvSpPr>
          <p:spPr>
            <a:xfrm>
              <a:off x="7073475" y="2258925"/>
              <a:ext cx="1103400" cy="18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539" name="Google Shape;539;p53"/>
            <p:cNvPicPr preferRelativeResize="0"/>
            <p:nvPr/>
          </p:nvPicPr>
          <p:blipFill rotWithShape="1">
            <a:blip r:embed="rId3">
              <a:alphaModFix/>
            </a:blip>
            <a:srcRect l="32499" t="89650" r="27018" b="96"/>
            <a:stretch/>
          </p:blipFill>
          <p:spPr>
            <a:xfrm>
              <a:off x="6327325" y="4294050"/>
              <a:ext cx="2693825" cy="4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3"/>
            <p:cNvPicPr preferRelativeResize="0"/>
            <p:nvPr/>
          </p:nvPicPr>
          <p:blipFill rotWithShape="1">
            <a:blip r:embed="rId3">
              <a:alphaModFix/>
            </a:blip>
            <a:srcRect l="32499" t="42798" r="27018" b="52884"/>
            <a:stretch/>
          </p:blipFill>
          <p:spPr>
            <a:xfrm>
              <a:off x="6327325" y="2258925"/>
              <a:ext cx="2693825" cy="18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3"/>
            <p:cNvPicPr preferRelativeResize="0"/>
            <p:nvPr/>
          </p:nvPicPr>
          <p:blipFill rotWithShape="1">
            <a:blip r:embed="rId3">
              <a:alphaModFix/>
            </a:blip>
            <a:srcRect l="32499" r="27018" b="96502"/>
            <a:stretch/>
          </p:blipFill>
          <p:spPr>
            <a:xfrm>
              <a:off x="6327325" y="399798"/>
              <a:ext cx="2693825" cy="151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questions?</a:t>
            </a:r>
            <a:endParaRPr/>
          </a:p>
        </p:txBody>
      </p:sp>
      <p:sp>
        <p:nvSpPr>
          <p:cNvPr id="547" name="Google Shape;547;p54"/>
          <p:cNvSpPr txBox="1">
            <a:spLocks noGrp="1"/>
          </p:cNvSpPr>
          <p:nvPr>
            <p:ph type="body" idx="1"/>
          </p:nvPr>
        </p:nvSpPr>
        <p:spPr>
          <a:xfrm>
            <a:off x="-6564875" y="739350"/>
            <a:ext cx="57579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Heagy, L.J., Oldenburg, D.W., 2023. Impacts of magnetic permeability on electromagnetic data collected in settings with steel-cased wells. Geophysical Journal International 234, 1092–1110. https://doi.org/10.1093/gji/ggad122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grpSp>
        <p:nvGrpSpPr>
          <p:cNvPr id="549" name="Google Shape;549;p54"/>
          <p:cNvGrpSpPr/>
          <p:nvPr/>
        </p:nvGrpSpPr>
        <p:grpSpPr>
          <a:xfrm>
            <a:off x="6069413" y="475962"/>
            <a:ext cx="2951455" cy="4234482"/>
            <a:chOff x="5993395" y="399775"/>
            <a:chExt cx="3027755" cy="4343950"/>
          </a:xfrm>
        </p:grpSpPr>
        <p:pic>
          <p:nvPicPr>
            <p:cNvPr id="550" name="Google Shape;550;p54"/>
            <p:cNvPicPr preferRelativeResize="0"/>
            <p:nvPr/>
          </p:nvPicPr>
          <p:blipFill rotWithShape="1">
            <a:blip r:embed="rId3">
              <a:alphaModFix/>
            </a:blip>
            <a:srcRect r="81572"/>
            <a:stretch/>
          </p:blipFill>
          <p:spPr>
            <a:xfrm>
              <a:off x="5993395" y="399775"/>
              <a:ext cx="1226151" cy="434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54"/>
            <p:cNvPicPr preferRelativeResize="0"/>
            <p:nvPr/>
          </p:nvPicPr>
          <p:blipFill rotWithShape="1">
            <a:blip r:embed="rId3">
              <a:alphaModFix/>
            </a:blip>
            <a:srcRect l="45591" t="3497" r="40915" b="10354"/>
            <a:stretch/>
          </p:blipFill>
          <p:spPr>
            <a:xfrm>
              <a:off x="7198400" y="551725"/>
              <a:ext cx="897850" cy="374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54"/>
            <p:cNvPicPr preferRelativeResize="0"/>
            <p:nvPr/>
          </p:nvPicPr>
          <p:blipFill rotWithShape="1">
            <a:blip r:embed="rId3">
              <a:alphaModFix/>
            </a:blip>
            <a:srcRect l="85885"/>
            <a:stretch/>
          </p:blipFill>
          <p:spPr>
            <a:xfrm>
              <a:off x="8050851" y="399775"/>
              <a:ext cx="939225" cy="434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54"/>
            <p:cNvSpPr/>
            <p:nvPr/>
          </p:nvSpPr>
          <p:spPr>
            <a:xfrm>
              <a:off x="7073475" y="2258925"/>
              <a:ext cx="1103400" cy="18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554" name="Google Shape;554;p54"/>
            <p:cNvPicPr preferRelativeResize="0"/>
            <p:nvPr/>
          </p:nvPicPr>
          <p:blipFill rotWithShape="1">
            <a:blip r:embed="rId3">
              <a:alphaModFix/>
            </a:blip>
            <a:srcRect l="32499" t="89650" r="27018" b="96"/>
            <a:stretch/>
          </p:blipFill>
          <p:spPr>
            <a:xfrm>
              <a:off x="6327325" y="4294050"/>
              <a:ext cx="2693825" cy="4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54"/>
            <p:cNvPicPr preferRelativeResize="0"/>
            <p:nvPr/>
          </p:nvPicPr>
          <p:blipFill rotWithShape="1">
            <a:blip r:embed="rId3">
              <a:alphaModFix/>
            </a:blip>
            <a:srcRect l="32499" t="42798" r="27018" b="52884"/>
            <a:stretch/>
          </p:blipFill>
          <p:spPr>
            <a:xfrm>
              <a:off x="6327325" y="2258925"/>
              <a:ext cx="2693825" cy="18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54"/>
            <p:cNvPicPr preferRelativeResize="0"/>
            <p:nvPr/>
          </p:nvPicPr>
          <p:blipFill rotWithShape="1">
            <a:blip r:embed="rId3">
              <a:alphaModFix/>
            </a:blip>
            <a:srcRect l="32499" r="27018" b="96502"/>
            <a:stretch/>
          </p:blipFill>
          <p:spPr>
            <a:xfrm>
              <a:off x="6327325" y="399798"/>
              <a:ext cx="2693825" cy="15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7" name="Google Shape;557;p54"/>
          <p:cNvSpPr txBox="1">
            <a:spLocks noGrp="1"/>
          </p:cNvSpPr>
          <p:nvPr>
            <p:ph type="body" idx="1"/>
          </p:nvPr>
        </p:nvSpPr>
        <p:spPr>
          <a:xfrm>
            <a:off x="311700" y="4192750"/>
            <a:ext cx="5757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Heagy, L.J., Oldenburg, D.W., 2023. Impacts of magnetic permeability on electromagnetic data collected in settings with steel-cased wells. Geophysical Journal International 234, 1092–1110.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https://doi.org/10.1093/gji/ggad122</a:t>
            </a:r>
            <a:r>
              <a:rPr lang="en-GB" sz="1200"/>
              <a:t> 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558" name="Google Shape;558;p54"/>
          <p:cNvPicPr preferRelativeResize="0"/>
          <p:nvPr/>
        </p:nvPicPr>
        <p:blipFill rotWithShape="1">
          <a:blip r:embed="rId5">
            <a:alphaModFix/>
          </a:blip>
          <a:srcRect l="23238" t="9423" r="23216" b="7623"/>
          <a:stretch/>
        </p:blipFill>
        <p:spPr>
          <a:xfrm>
            <a:off x="1474811" y="2252800"/>
            <a:ext cx="300255" cy="2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/>
          <p:nvPr/>
        </p:nvSpPr>
        <p:spPr>
          <a:xfrm>
            <a:off x="1968338" y="2163400"/>
            <a:ext cx="2254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lheagy@eoas.ubc.ca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54"/>
          <p:cNvSpPr txBox="1"/>
          <p:nvPr/>
        </p:nvSpPr>
        <p:spPr>
          <a:xfrm>
            <a:off x="1968350" y="1535313"/>
            <a:ext cx="173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simpeg.xyz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8">
            <a:alphaModFix/>
          </a:blip>
          <a:srcRect r="68389"/>
          <a:stretch/>
        </p:blipFill>
        <p:spPr>
          <a:xfrm>
            <a:off x="1302575" y="1427287"/>
            <a:ext cx="548700" cy="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3418" y="2767325"/>
            <a:ext cx="423044" cy="3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 txBox="1"/>
          <p:nvPr/>
        </p:nvSpPr>
        <p:spPr>
          <a:xfrm>
            <a:off x="2063252" y="2795525"/>
            <a:ext cx="264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bit.ly/heagy-2023-3dem</a:t>
            </a:r>
            <a:r>
              <a:rPr lang="en-GB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569" name="Google Shape;5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76" y="2374950"/>
            <a:ext cx="369445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1" y="0"/>
            <a:ext cx="52775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 rotWithShape="1">
          <a:blip r:embed="rId4">
            <a:alphaModFix/>
          </a:blip>
          <a:srcRect r="76499"/>
          <a:stretch/>
        </p:blipFill>
        <p:spPr>
          <a:xfrm>
            <a:off x="1157351" y="3725325"/>
            <a:ext cx="86822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 rotWithShape="1">
          <a:blip r:embed="rId4">
            <a:alphaModFix/>
          </a:blip>
          <a:srcRect l="22521" r="67687"/>
          <a:stretch/>
        </p:blipFill>
        <p:spPr>
          <a:xfrm>
            <a:off x="1446825" y="3106075"/>
            <a:ext cx="36172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 rotWithShape="1">
          <a:blip r:embed="rId4">
            <a:alphaModFix/>
          </a:blip>
          <a:srcRect l="32465" r="24271"/>
          <a:stretch/>
        </p:blipFill>
        <p:spPr>
          <a:xfrm>
            <a:off x="828512" y="2178150"/>
            <a:ext cx="15983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 rotWithShape="1">
          <a:blip r:embed="rId4">
            <a:alphaModFix/>
          </a:blip>
          <a:srcRect l="75472" r="16757"/>
          <a:stretch/>
        </p:blipFill>
        <p:spPr>
          <a:xfrm>
            <a:off x="1484163" y="1397625"/>
            <a:ext cx="2870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 rotWithShape="1">
          <a:blip r:embed="rId4">
            <a:alphaModFix/>
          </a:blip>
          <a:srcRect l="82253"/>
          <a:stretch/>
        </p:blipFill>
        <p:spPr>
          <a:xfrm>
            <a:off x="1299869" y="477725"/>
            <a:ext cx="65562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response</a:t>
            </a:r>
            <a:endParaRPr/>
          </a:p>
        </p:txBody>
      </p:sp>
      <p:sp>
        <p:nvSpPr>
          <p:cNvPr id="586" name="Google Shape;586;p5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currents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(real) </a:t>
            </a:r>
            <a:endParaRPr/>
          </a:p>
        </p:txBody>
      </p:sp>
      <p:sp>
        <p:nvSpPr>
          <p:cNvPr id="592" name="Google Shape;592;p5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990" y="0"/>
            <a:ext cx="6353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currents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(real - dc) </a:t>
            </a:r>
            <a:endParaRPr/>
          </a:p>
        </p:txBody>
      </p:sp>
      <p:sp>
        <p:nvSpPr>
          <p:cNvPr id="599" name="Google Shape;599;p5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600" name="Google Shape;6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00" y="0"/>
            <a:ext cx="6353352" cy="514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currents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(imag) </a:t>
            </a:r>
            <a:endParaRPr/>
          </a:p>
        </p:txBody>
      </p:sp>
      <p:sp>
        <p:nvSpPr>
          <p:cNvPr id="606" name="Google Shape;606;p6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pic>
        <p:nvPicPr>
          <p:cNvPr id="607" name="Google Shape;60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0000" y="0"/>
            <a:ext cx="6353352" cy="514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07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zoomed in (real)</a:t>
            </a:r>
            <a:endParaRPr/>
          </a:p>
        </p:txBody>
      </p:sp>
      <p:sp>
        <p:nvSpPr>
          <p:cNvPr id="613" name="Google Shape;613;p6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pic>
        <p:nvPicPr>
          <p:cNvPr id="614" name="Google Shape;6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845" y="0"/>
            <a:ext cx="67611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t="72677"/>
          <a:stretch/>
        </p:blipFill>
        <p:spPr>
          <a:xfrm>
            <a:off x="0" y="1046975"/>
            <a:ext cx="43034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8504"/>
            <a:ext cx="4088546" cy="376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317" y="0"/>
            <a:ext cx="266760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925" y="0"/>
            <a:ext cx="241708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54018"/>
          <a:stretch/>
        </p:blipFill>
        <p:spPr>
          <a:xfrm>
            <a:off x="0" y="384575"/>
            <a:ext cx="4303475" cy="66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350" y="83475"/>
            <a:ext cx="2801212" cy="2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07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FDEM zoomed in (real)</a:t>
            </a:r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pic>
        <p:nvPicPr>
          <p:cNvPr id="621" name="Google Shape;6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76" y="0"/>
            <a:ext cx="564518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excitation in time</a:t>
            </a:r>
            <a:endParaRPr/>
          </a:p>
        </p:txBody>
      </p:sp>
      <p:sp>
        <p:nvSpPr>
          <p:cNvPr id="627" name="Google Shape;627;p6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pic>
        <p:nvPicPr>
          <p:cNvPr id="633" name="Google Shape;6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258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5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more conductive background 1 S/m</a:t>
            </a:r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conductive background (1 S/m)</a:t>
            </a:r>
            <a:endParaRPr/>
          </a:p>
        </p:txBody>
      </p:sp>
      <p:sp>
        <p:nvSpPr>
          <p:cNvPr id="645" name="Google Shape;645;p66"/>
          <p:cNvSpPr txBox="1">
            <a:spLocks noGrp="1"/>
          </p:cNvSpPr>
          <p:nvPr>
            <p:ph type="body" idx="1"/>
          </p:nvPr>
        </p:nvSpPr>
        <p:spPr>
          <a:xfrm>
            <a:off x="6727800" y="272225"/>
            <a:ext cx="21045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5 Hz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pic>
        <p:nvPicPr>
          <p:cNvPr id="647" name="Google Shape;6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6" y="904074"/>
            <a:ext cx="7811758" cy="40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conductive background (1 S/m) </a:t>
            </a:r>
            <a:endParaRPr/>
          </a:p>
        </p:txBody>
      </p:sp>
      <p:sp>
        <p:nvSpPr>
          <p:cNvPr id="653" name="Google Shape;653;p6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sp>
        <p:nvSpPr>
          <p:cNvPr id="654" name="Google Shape;654;p67"/>
          <p:cNvSpPr txBox="1">
            <a:spLocks noGrp="1"/>
          </p:cNvSpPr>
          <p:nvPr>
            <p:ph type="body" idx="1"/>
          </p:nvPr>
        </p:nvSpPr>
        <p:spPr>
          <a:xfrm>
            <a:off x="6727800" y="272225"/>
            <a:ext cx="21045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x = 26, 100m</a:t>
            </a:r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4350"/>
            <a:ext cx="4572000" cy="3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07" y="962651"/>
            <a:ext cx="4373742" cy="32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conductive background (1 S/m)</a:t>
            </a:r>
            <a:endParaRPr/>
          </a:p>
        </p:txBody>
      </p:sp>
      <p:sp>
        <p:nvSpPr>
          <p:cNvPr id="662" name="Google Shape;662;p6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pic>
        <p:nvPicPr>
          <p:cNvPr id="663" name="Google Shape;6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4075"/>
            <a:ext cx="8520601" cy="42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recently… advances in modelling 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6071075" y="889300"/>
            <a:ext cx="3014400" cy="1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discretizing on edges, faces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422" y="3689600"/>
            <a:ext cx="1590802" cy="1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257" y="2571750"/>
            <a:ext cx="3011942" cy="11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8265225" y="4535000"/>
            <a:ext cx="6678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Weiss, (2017)</a:t>
            </a:r>
            <a:endParaRPr sz="120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76200" y="889300"/>
            <a:ext cx="3249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highly refined meshes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258900"/>
            <a:ext cx="2792125" cy="1392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1368475" y="2647525"/>
            <a:ext cx="14934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Um et al., (2015)</a:t>
            </a:r>
            <a:endParaRPr sz="12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2996421"/>
            <a:ext cx="2792125" cy="17218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1292275" y="4739425"/>
            <a:ext cx="14934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Haber et al., (2016)</a:t>
            </a:r>
            <a:endParaRPr sz="12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1768" y="1258900"/>
            <a:ext cx="2562032" cy="11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019900" y="889300"/>
            <a:ext cx="31392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method of moments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363302" y="2241100"/>
            <a:ext cx="26976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Yang et al., (2016); Hu et al., (2022)</a:t>
            </a:r>
            <a:endParaRPr sz="12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6425" y="1258900"/>
            <a:ext cx="2562025" cy="160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059100" y="2549700"/>
            <a:ext cx="30120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Tang et al., (2014), Kohnke et al., (2015) Patzer et al., (2017)</a:t>
            </a:r>
            <a:endParaRPr sz="1200"/>
          </a:p>
        </p:txBody>
      </p:sp>
      <p:cxnSp>
        <p:nvCxnSpPr>
          <p:cNvPr id="123" name="Google Shape;123;p18"/>
          <p:cNvCxnSpPr/>
          <p:nvPr/>
        </p:nvCxnSpPr>
        <p:spPr>
          <a:xfrm>
            <a:off x="2998625" y="964250"/>
            <a:ext cx="0" cy="41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6055550" y="964250"/>
            <a:ext cx="0" cy="41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/>
          <p:nvPr/>
        </p:nvCxnSpPr>
        <p:spPr>
          <a:xfrm rot="10800000">
            <a:off x="3074338" y="3054475"/>
            <a:ext cx="2905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019888" y="3112525"/>
            <a:ext cx="3014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cylindrical meshes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9">
            <a:alphaModFix/>
          </a:blip>
          <a:srcRect t="11954" b="11954"/>
          <a:stretch/>
        </p:blipFill>
        <p:spPr>
          <a:xfrm>
            <a:off x="3019888" y="3540175"/>
            <a:ext cx="3014400" cy="12510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876550" y="4773850"/>
            <a:ext cx="2103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Heagy &amp; Oldenburg (2019)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recently… a number of applications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121825" y="893900"/>
            <a:ext cx="4507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monitoring 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035" y="944656"/>
            <a:ext cx="1318965" cy="143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4720200" y="1702225"/>
            <a:ext cx="18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Beskardes, et al, (2021); Wilt, et al, (2020)</a:t>
            </a:r>
            <a:endParaRPr sz="1200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747" y="902787"/>
            <a:ext cx="1243913" cy="15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691" y="2466862"/>
            <a:ext cx="4039159" cy="16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6">
            <a:alphaModFix/>
          </a:blip>
          <a:srcRect l="783" t="51188"/>
          <a:stretch/>
        </p:blipFill>
        <p:spPr>
          <a:xfrm>
            <a:off x="7239557" y="4241504"/>
            <a:ext cx="1842419" cy="77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6">
            <a:alphaModFix/>
          </a:blip>
          <a:srcRect l="783" b="48767"/>
          <a:stretch/>
        </p:blipFill>
        <p:spPr>
          <a:xfrm>
            <a:off x="4979698" y="4222350"/>
            <a:ext cx="1842419" cy="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4660375" y="883850"/>
            <a:ext cx="1777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casing integrity 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0" y="4667900"/>
            <a:ext cx="23370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Puzyrev et al., (2017); Um et al., (2020); Weiss et al., (2022) …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825" y="1297300"/>
            <a:ext cx="1842424" cy="16543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/>
          <p:nvPr/>
        </p:nvCxnSpPr>
        <p:spPr>
          <a:xfrm>
            <a:off x="4658650" y="1004425"/>
            <a:ext cx="0" cy="41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" name="Google Shape;146;p19"/>
          <p:cNvPicPr preferRelativeResize="0"/>
          <p:nvPr/>
        </p:nvPicPr>
        <p:blipFill rotWithShape="1">
          <a:blip r:embed="rId8">
            <a:alphaModFix/>
          </a:blip>
          <a:srcRect t="6173"/>
          <a:stretch/>
        </p:blipFill>
        <p:spPr>
          <a:xfrm>
            <a:off x="2130425" y="1918055"/>
            <a:ext cx="2407150" cy="203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243647" y="1320285"/>
            <a:ext cx="7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</a:t>
            </a:r>
            <a:r>
              <a:rPr lang="en-GB" sz="1800" baseline="-2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2033325" y="1509175"/>
            <a:ext cx="253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85"/>
              <a:t>gas hydrates, hydrocarbons</a:t>
            </a:r>
            <a:endParaRPr sz="1885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0" y="3032933"/>
            <a:ext cx="2040600" cy="169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2278475" y="3957875"/>
            <a:ext cx="233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Pardo et al., (2018), Cuevas &amp; Pezzoli (2022); Swidinsky et al., (2023)...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steel casings &amp; electromagnetics 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49464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steel: highly conductive, magnetic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high conductivity: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helps channel currents to depth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strategies for simulating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magnetic permeability 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>
            <a:off x="4453525" y="978475"/>
            <a:ext cx="0" cy="393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11" y="1463311"/>
            <a:ext cx="1870734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1854163" y="4117975"/>
            <a:ext cx="660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400">
                <a:latin typeface="Avenir"/>
                <a:ea typeface="Avenir"/>
                <a:cs typeface="Avenir"/>
                <a:sym typeface="Avenir"/>
              </a:rPr>
              <a:t>?</a:t>
            </a:r>
            <a:endParaRPr sz="3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11725" y="2229900"/>
            <a:ext cx="37452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Wu &amp; Habashy (1994)</a:t>
            </a:r>
            <a:endParaRPr sz="120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r="10554" b="23342"/>
          <a:stretch/>
        </p:blipFill>
        <p:spPr>
          <a:xfrm>
            <a:off x="6981900" y="1523200"/>
            <a:ext cx="2119325" cy="12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5">
            <a:alphaModFix/>
          </a:blip>
          <a:srcRect b="16296"/>
          <a:stretch/>
        </p:blipFill>
        <p:spPr>
          <a:xfrm>
            <a:off x="4782700" y="1530023"/>
            <a:ext cx="1812649" cy="13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5935025" y="2191950"/>
            <a:ext cx="660300" cy="735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8288825" y="2307150"/>
            <a:ext cx="8124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551" y="3413954"/>
            <a:ext cx="777874" cy="11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782" y="3410388"/>
            <a:ext cx="934876" cy="1148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7476425" y="4243325"/>
            <a:ext cx="9348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5152625" y="4243325"/>
            <a:ext cx="1014300" cy="496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4534275" y="911475"/>
            <a:ext cx="22566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time domain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6791026" y="908075"/>
            <a:ext cx="23682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frequency domain</a:t>
            </a:r>
            <a:endParaRPr/>
          </a:p>
        </p:txBody>
      </p:sp>
      <p:cxnSp>
        <p:nvCxnSpPr>
          <p:cNvPr id="172" name="Google Shape;172;p20"/>
          <p:cNvCxnSpPr/>
          <p:nvPr/>
        </p:nvCxnSpPr>
        <p:spPr>
          <a:xfrm>
            <a:off x="6791025" y="1515350"/>
            <a:ext cx="0" cy="309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setup: grounded source experiment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311700" y="904075"/>
            <a:ext cx="4550400" cy="3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simulate with SimPEG 3D cylindrical mesh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75" y="993175"/>
            <a:ext cx="7161475" cy="41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Macintosh PowerPoint</Application>
  <PresentationFormat>On-screen Show (16:9)</PresentationFormat>
  <Paragraphs>256</Paragraphs>
  <Slides>56</Slides>
  <Notes>56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Avenir</vt:lpstr>
      <vt:lpstr>Helvetica Neue Light</vt:lpstr>
      <vt:lpstr>Arial</vt:lpstr>
      <vt:lpstr>Simple Light</vt:lpstr>
      <vt:lpstr>Impacts of magnetic permeability on electromagnetic data collected in settings with steel-cased wells</vt:lpstr>
      <vt:lpstr>motivation </vt:lpstr>
      <vt:lpstr>grounded source experiments</vt:lpstr>
      <vt:lpstr>PowerPoint Presentation</vt:lpstr>
      <vt:lpstr>PowerPoint Presentation</vt:lpstr>
      <vt:lpstr>more recently… advances in modelling </vt:lpstr>
      <vt:lpstr>more recently… a number of applications</vt:lpstr>
      <vt:lpstr>steel casings &amp; electromagnetics </vt:lpstr>
      <vt:lpstr>setup: grounded source experiment</vt:lpstr>
      <vt:lpstr>impacts of permeability on EM data </vt:lpstr>
      <vt:lpstr>impacts of permeability on EM data </vt:lpstr>
      <vt:lpstr>impacts of permeability on EM data </vt:lpstr>
      <vt:lpstr>impacts of permeability on EM data </vt:lpstr>
      <vt:lpstr>impacts of permeability on EM data </vt:lpstr>
      <vt:lpstr>impacts of permeability on EM data </vt:lpstr>
      <vt:lpstr>magnetic permeability in electromagnetic experiments</vt:lpstr>
      <vt:lpstr>Noh et al., (2016)</vt:lpstr>
      <vt:lpstr>Pavlov &amp; Zhdanov (2001) </vt:lpstr>
      <vt:lpstr>magnetic permeability in electromagnetic experiments</vt:lpstr>
      <vt:lpstr>TDEM response: halfspace</vt:lpstr>
      <vt:lpstr>TDEM response: conductive casing</vt:lpstr>
      <vt:lpstr>TDEM response: conductive casing</vt:lpstr>
      <vt:lpstr>TDEM response: conductive, permeable casing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TDEM response: conductive, permeable casing</vt:lpstr>
      <vt:lpstr>why do we have a poloidal current? </vt:lpstr>
      <vt:lpstr>why do we have a poloidal current? </vt:lpstr>
      <vt:lpstr>why do we have a poloidal current? </vt:lpstr>
      <vt:lpstr>why do we have a poloidal current? </vt:lpstr>
      <vt:lpstr>why do we have a poloidal current? </vt:lpstr>
      <vt:lpstr>PowerPoint Presentation</vt:lpstr>
      <vt:lpstr>PowerPoint Presentation</vt:lpstr>
      <vt:lpstr>PowerPoint Presentation</vt:lpstr>
      <vt:lpstr>why do we have a poloidal current? </vt:lpstr>
      <vt:lpstr>why do we care? </vt:lpstr>
      <vt:lpstr>why do we care? </vt:lpstr>
      <vt:lpstr>summary</vt:lpstr>
      <vt:lpstr>thank you! questions?</vt:lpstr>
      <vt:lpstr>PowerPoint Presentation</vt:lpstr>
      <vt:lpstr>PowerPoint Presentation</vt:lpstr>
      <vt:lpstr>FDEM response</vt:lpstr>
      <vt:lpstr>FDEM currents  (real) </vt:lpstr>
      <vt:lpstr>FDEM currents  (real - dc) </vt:lpstr>
      <vt:lpstr>FDEM currents  (imag) </vt:lpstr>
      <vt:lpstr>FDEM zoomed in (real)</vt:lpstr>
      <vt:lpstr>FDEM zoomed in (real)</vt:lpstr>
      <vt:lpstr>excitation in time</vt:lpstr>
      <vt:lpstr>PowerPoint Presentation</vt:lpstr>
      <vt:lpstr>a more conductive background 1 S/m</vt:lpstr>
      <vt:lpstr>More conductive background (1 S/m)</vt:lpstr>
      <vt:lpstr>More conductive background (1 S/m) </vt:lpstr>
      <vt:lpstr>More conductive background (1 S/m)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magnetic permeability on electromagnetic data collected in settings with steel-cased wells</dc:title>
  <cp:lastModifiedBy>Lindsey Heagy</cp:lastModifiedBy>
  <cp:revision>1</cp:revision>
  <dcterms:modified xsi:type="dcterms:W3CDTF">2023-11-12T21:13:13Z</dcterms:modified>
</cp:coreProperties>
</file>